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325" r:id="rId6"/>
    <p:sldId id="260" r:id="rId7"/>
    <p:sldId id="261" r:id="rId8"/>
    <p:sldId id="263" r:id="rId9"/>
    <p:sldId id="311" r:id="rId10"/>
    <p:sldId id="312" r:id="rId11"/>
    <p:sldId id="315" r:id="rId12"/>
    <p:sldId id="314" r:id="rId13"/>
    <p:sldId id="329" r:id="rId14"/>
    <p:sldId id="330" r:id="rId15"/>
    <p:sldId id="331" r:id="rId16"/>
    <p:sldId id="334" r:id="rId17"/>
    <p:sldId id="335" r:id="rId18"/>
    <p:sldId id="337" r:id="rId19"/>
    <p:sldId id="338" r:id="rId20"/>
    <p:sldId id="339" r:id="rId21"/>
    <p:sldId id="332" r:id="rId22"/>
    <p:sldId id="333" r:id="rId23"/>
    <p:sldId id="340" r:id="rId24"/>
    <p:sldId id="341" r:id="rId25"/>
    <p:sldId id="306" r:id="rId26"/>
    <p:sldId id="323" r:id="rId27"/>
    <p:sldId id="287" r:id="rId28"/>
    <p:sldId id="297" r:id="rId29"/>
    <p:sldId id="267" r:id="rId30"/>
    <p:sldId id="307" r:id="rId31"/>
    <p:sldId id="309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03" r:id="rId40"/>
    <p:sldId id="300" r:id="rId41"/>
    <p:sldId id="268" r:id="rId42"/>
    <p:sldId id="301" r:id="rId43"/>
    <p:sldId id="298" r:id="rId44"/>
    <p:sldId id="299" r:id="rId45"/>
    <p:sldId id="302" r:id="rId46"/>
    <p:sldId id="270" r:id="rId47"/>
    <p:sldId id="271" r:id="rId48"/>
    <p:sldId id="304" r:id="rId49"/>
    <p:sldId id="272" r:id="rId50"/>
    <p:sldId id="273" r:id="rId51"/>
    <p:sldId id="305" r:id="rId52"/>
    <p:sldId id="276" r:id="rId53"/>
    <p:sldId id="277" r:id="rId54"/>
    <p:sldId id="264" r:id="rId55"/>
    <p:sldId id="265" r:id="rId56"/>
    <p:sldId id="266" r:id="rId57"/>
    <p:sldId id="295" r:id="rId58"/>
    <p:sldId id="296" r:id="rId59"/>
    <p:sldId id="327" r:id="rId60"/>
    <p:sldId id="328" r:id="rId61"/>
    <p:sldId id="326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39"/>
    <p:restoredTop sz="83091" autoAdjust="0"/>
  </p:normalViewPr>
  <p:slideViewPr>
    <p:cSldViewPr snapToGrid="0" snapToObjects="1">
      <p:cViewPr varScale="1">
        <p:scale>
          <a:sx n="96" d="100"/>
          <a:sy n="96" d="100"/>
        </p:scale>
        <p:origin x="-522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4/23/2018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99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29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59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24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04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7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6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27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79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7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33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51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9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2.png"/><Relationship Id="rId4" Type="http://schemas.openxmlformats.org/officeDocument/2006/relationships/image" Target="../media/image28.png"/><Relationship Id="rId9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515415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2082050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 dirty="0"/>
              <a:t>SYSTEM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67" y="995480"/>
            <a:ext cx="772164" cy="77216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130671" y="2161616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5344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64671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20214" y="3045871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52411" y="3045870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4608" y="3045869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0764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8049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35334" y="3940543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09389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75740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840676" y="1936376"/>
            <a:ext cx="502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" idx="2"/>
          </p:cNvCxnSpPr>
          <p:nvPr/>
        </p:nvCxnSpPr>
        <p:spPr>
          <a:xfrm flipH="1">
            <a:off x="6465348" y="1767644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4" idx="0"/>
          </p:cNvCxnSpPr>
          <p:nvPr/>
        </p:nvCxnSpPr>
        <p:spPr>
          <a:xfrm>
            <a:off x="3840676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6534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88223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73337" y="2809455"/>
            <a:ext cx="4087809" cy="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40676" y="265651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173337" y="2809455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35334" y="2817147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261146" y="2825248"/>
            <a:ext cx="5580" cy="2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232331" y="3707382"/>
            <a:ext cx="38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30219" y="3538650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2356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42370" y="3715303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14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5908" y="4610568"/>
            <a:ext cx="2179837" cy="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244625" y="444183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2105908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284945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9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87768" y="2066736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19965" y="2066735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52162" y="2066734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7213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560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3231" y="994036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697773" y="1647390"/>
            <a:ext cx="3930927" cy="2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638062" y="1495977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9" idx="0"/>
          </p:cNvCxnSpPr>
          <p:nvPr/>
        </p:nvCxnSpPr>
        <p:spPr>
          <a:xfrm>
            <a:off x="3697773" y="1668088"/>
            <a:ext cx="0" cy="3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2" idx="0"/>
          </p:cNvCxnSpPr>
          <p:nvPr/>
        </p:nvCxnSpPr>
        <p:spPr>
          <a:xfrm flipH="1">
            <a:off x="5629970" y="1668088"/>
            <a:ext cx="6096" cy="39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28700" y="1668088"/>
            <a:ext cx="0" cy="39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99885" y="2790099"/>
            <a:ext cx="2005723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97773" y="2559515"/>
            <a:ext cx="2" cy="23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599884" y="2798020"/>
            <a:ext cx="2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45" idx="0"/>
          </p:cNvCxnSpPr>
          <p:nvPr/>
        </p:nvCxnSpPr>
        <p:spPr>
          <a:xfrm>
            <a:off x="4605608" y="2798020"/>
            <a:ext cx="0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05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40" y="2935605"/>
            <a:ext cx="846567" cy="846567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780248" y="925950"/>
            <a:ext cx="3182667" cy="2052764"/>
            <a:chOff x="1780248" y="925950"/>
            <a:chExt cx="3182667" cy="2052764"/>
          </a:xfrm>
        </p:grpSpPr>
        <p:sp>
          <p:nvSpPr>
            <p:cNvPr id="7" name="TextBox 6"/>
            <p:cNvSpPr txBox="1"/>
            <p:nvPr/>
          </p:nvSpPr>
          <p:spPr>
            <a:xfrm>
              <a:off x="3190955" y="925950"/>
              <a:ext cx="1771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System Admin</a:t>
              </a:r>
            </a:p>
          </p:txBody>
        </p:sp>
        <p:cxnSp>
          <p:nvCxnSpPr>
            <p:cNvPr id="15" name="Straight Arrow Connector 14"/>
            <p:cNvCxnSpPr>
              <a:endCxn id="7" idx="1"/>
            </p:cNvCxnSpPr>
            <p:nvPr/>
          </p:nvCxnSpPr>
          <p:spPr>
            <a:xfrm flipV="1">
              <a:off x="1780248" y="1126005"/>
              <a:ext cx="1410707" cy="1852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1894279" y="1467304"/>
            <a:ext cx="2243595" cy="1612085"/>
            <a:chOff x="1894279" y="1467304"/>
            <a:chExt cx="2243595" cy="1612085"/>
          </a:xfrm>
        </p:grpSpPr>
        <p:sp>
          <p:nvSpPr>
            <p:cNvPr id="8" name="TextBox 7"/>
            <p:cNvSpPr txBox="1"/>
            <p:nvPr/>
          </p:nvSpPr>
          <p:spPr>
            <a:xfrm>
              <a:off x="3198193" y="1467304"/>
              <a:ext cx="939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Admin</a:t>
              </a:r>
            </a:p>
          </p:txBody>
        </p:sp>
        <p:cxnSp>
          <p:nvCxnSpPr>
            <p:cNvPr id="16" name="Straight Arrow Connector 15"/>
            <p:cNvCxnSpPr>
              <a:endCxn id="8" idx="1"/>
            </p:cNvCxnSpPr>
            <p:nvPr/>
          </p:nvCxnSpPr>
          <p:spPr>
            <a:xfrm flipV="1">
              <a:off x="1894279" y="1667359"/>
              <a:ext cx="1303914" cy="14120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985721" y="2699683"/>
            <a:ext cx="2226740" cy="501526"/>
            <a:chOff x="1985721" y="2699683"/>
            <a:chExt cx="2226740" cy="501526"/>
          </a:xfrm>
        </p:grpSpPr>
        <p:sp>
          <p:nvSpPr>
            <p:cNvPr id="9" name="TextBox 8"/>
            <p:cNvSpPr txBox="1"/>
            <p:nvPr/>
          </p:nvSpPr>
          <p:spPr>
            <a:xfrm>
              <a:off x="3030727" y="2699683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Manager</a:t>
              </a:r>
            </a:p>
          </p:txBody>
        </p:sp>
        <p:cxnSp>
          <p:nvCxnSpPr>
            <p:cNvPr id="20" name="Straight Arrow Connector 19"/>
            <p:cNvCxnSpPr>
              <a:endCxn id="9" idx="1"/>
            </p:cNvCxnSpPr>
            <p:nvPr/>
          </p:nvCxnSpPr>
          <p:spPr>
            <a:xfrm flipV="1">
              <a:off x="1985721" y="2899738"/>
              <a:ext cx="1045006" cy="301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1978507" y="3358889"/>
            <a:ext cx="2119296" cy="875427"/>
            <a:chOff x="1978507" y="3358889"/>
            <a:chExt cx="2119296" cy="875427"/>
          </a:xfrm>
        </p:grpSpPr>
        <p:sp>
          <p:nvSpPr>
            <p:cNvPr id="10" name="TextBox 9"/>
            <p:cNvSpPr txBox="1"/>
            <p:nvPr/>
          </p:nvSpPr>
          <p:spPr>
            <a:xfrm>
              <a:off x="3114842" y="383420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Author</a:t>
              </a:r>
            </a:p>
          </p:txBody>
        </p:sp>
        <p:cxnSp>
          <p:nvCxnSpPr>
            <p:cNvPr id="23" name="Straight Arrow Connector 22"/>
            <p:cNvCxnSpPr>
              <a:stCxn id="4" idx="3"/>
              <a:endCxn id="10" idx="1"/>
            </p:cNvCxnSpPr>
            <p:nvPr/>
          </p:nvCxnSpPr>
          <p:spPr>
            <a:xfrm>
              <a:off x="1978507" y="3358889"/>
              <a:ext cx="1136335" cy="675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33348" y="3573114"/>
            <a:ext cx="2282397" cy="1491612"/>
            <a:chOff x="1933348" y="3573114"/>
            <a:chExt cx="2282397" cy="1491612"/>
          </a:xfrm>
        </p:grpSpPr>
        <p:sp>
          <p:nvSpPr>
            <p:cNvPr id="11" name="TextBox 10"/>
            <p:cNvSpPr txBox="1"/>
            <p:nvPr/>
          </p:nvSpPr>
          <p:spPr>
            <a:xfrm>
              <a:off x="3133397" y="4664616"/>
              <a:ext cx="1082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Learner</a:t>
              </a:r>
            </a:p>
          </p:txBody>
        </p:sp>
        <p:cxnSp>
          <p:nvCxnSpPr>
            <p:cNvPr id="26" name="Straight Arrow Connector 25"/>
            <p:cNvCxnSpPr>
              <a:endCxn id="11" idx="1"/>
            </p:cNvCxnSpPr>
            <p:nvPr/>
          </p:nvCxnSpPr>
          <p:spPr>
            <a:xfrm>
              <a:off x="1933348" y="3573114"/>
              <a:ext cx="1200049" cy="1291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5156416" y="900194"/>
            <a:ext cx="1911316" cy="457788"/>
            <a:chOff x="4979198" y="899009"/>
            <a:chExt cx="1911316" cy="457788"/>
          </a:xfrm>
        </p:grpSpPr>
        <p:sp>
          <p:nvSpPr>
            <p:cNvPr id="31" name="TextBox 30"/>
            <p:cNvSpPr txBox="1"/>
            <p:nvPr/>
          </p:nvSpPr>
          <p:spPr>
            <a:xfrm>
              <a:off x="5133302" y="925950"/>
              <a:ext cx="17572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brands</a:t>
              </a:r>
            </a:p>
          </p:txBody>
        </p:sp>
        <p:sp>
          <p:nvSpPr>
            <p:cNvPr id="39" name="Left Brace 38"/>
            <p:cNvSpPr/>
            <p:nvPr/>
          </p:nvSpPr>
          <p:spPr>
            <a:xfrm>
              <a:off x="4979198" y="899009"/>
              <a:ext cx="154104" cy="45778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64280" y="1465172"/>
            <a:ext cx="1825606" cy="402242"/>
            <a:chOff x="4164280" y="1465172"/>
            <a:chExt cx="1825606" cy="402242"/>
          </a:xfrm>
        </p:grpSpPr>
        <p:sp>
          <p:nvSpPr>
            <p:cNvPr id="32" name="TextBox 31"/>
            <p:cNvSpPr txBox="1"/>
            <p:nvPr/>
          </p:nvSpPr>
          <p:spPr>
            <a:xfrm>
              <a:off x="4332060" y="1465172"/>
              <a:ext cx="16578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brand</a:t>
              </a:r>
            </a:p>
          </p:txBody>
        </p:sp>
        <p:sp>
          <p:nvSpPr>
            <p:cNvPr id="40" name="Left Brace 39"/>
            <p:cNvSpPr/>
            <p:nvPr/>
          </p:nvSpPr>
          <p:spPr>
            <a:xfrm>
              <a:off x="4164280" y="1477433"/>
              <a:ext cx="122416" cy="38998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291708" y="1886003"/>
            <a:ext cx="3378191" cy="1948203"/>
            <a:chOff x="4291708" y="1886003"/>
            <a:chExt cx="3378191" cy="1948203"/>
          </a:xfrm>
        </p:grpSpPr>
        <p:sp>
          <p:nvSpPr>
            <p:cNvPr id="18" name="TextBox 17"/>
            <p:cNvSpPr txBox="1"/>
            <p:nvPr/>
          </p:nvSpPr>
          <p:spPr>
            <a:xfrm>
              <a:off x="4442734" y="1886003"/>
              <a:ext cx="16001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users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35519" y="2188555"/>
              <a:ext cx="1614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plans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35520" y="2489475"/>
              <a:ext cx="20409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programs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42734" y="2792027"/>
              <a:ext cx="16129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skills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35519" y="3091315"/>
              <a:ext cx="14003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View report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42734" y="3434096"/>
              <a:ext cx="32271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Add/remove plan participants</a:t>
              </a:r>
            </a:p>
          </p:txBody>
        </p:sp>
        <p:sp>
          <p:nvSpPr>
            <p:cNvPr id="41" name="Left Brace 40"/>
            <p:cNvSpPr/>
            <p:nvPr/>
          </p:nvSpPr>
          <p:spPr>
            <a:xfrm>
              <a:off x="4291708" y="2016655"/>
              <a:ext cx="134097" cy="176551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135888" y="3873343"/>
            <a:ext cx="1858074" cy="400110"/>
            <a:chOff x="4135888" y="3873343"/>
            <a:chExt cx="1858074" cy="400110"/>
          </a:xfrm>
        </p:grpSpPr>
        <p:sp>
          <p:nvSpPr>
            <p:cNvPr id="27" name="TextBox 26"/>
            <p:cNvSpPr txBox="1"/>
            <p:nvPr/>
          </p:nvSpPr>
          <p:spPr>
            <a:xfrm>
              <a:off x="4251177" y="3873343"/>
              <a:ext cx="17427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course</a:t>
              </a:r>
            </a:p>
          </p:txBody>
        </p:sp>
        <p:sp>
          <p:nvSpPr>
            <p:cNvPr id="43" name="Left Brace 42"/>
            <p:cNvSpPr/>
            <p:nvPr/>
          </p:nvSpPr>
          <p:spPr>
            <a:xfrm>
              <a:off x="4135888" y="3891115"/>
              <a:ext cx="179003" cy="37149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215901" y="4378717"/>
            <a:ext cx="1718933" cy="1143197"/>
            <a:chOff x="4215901" y="4378717"/>
            <a:chExt cx="1718933" cy="1143197"/>
          </a:xfrm>
        </p:grpSpPr>
        <p:sp>
          <p:nvSpPr>
            <p:cNvPr id="33" name="TextBox 32"/>
            <p:cNvSpPr txBox="1"/>
            <p:nvPr/>
          </p:nvSpPr>
          <p:spPr>
            <a:xfrm>
              <a:off x="4377998" y="4378717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Enroll course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63769" y="4764734"/>
              <a:ext cx="15424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Learn lecture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44059" y="5121804"/>
              <a:ext cx="1184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Take quiz</a:t>
              </a:r>
            </a:p>
          </p:txBody>
        </p:sp>
        <p:sp>
          <p:nvSpPr>
            <p:cNvPr id="44" name="Left Brace 43"/>
            <p:cNvSpPr/>
            <p:nvPr/>
          </p:nvSpPr>
          <p:spPr>
            <a:xfrm>
              <a:off x="4215901" y="4444770"/>
              <a:ext cx="164240" cy="99307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ADMIN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87" y="1837765"/>
            <a:ext cx="2063372" cy="2063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21" y="1837765"/>
            <a:ext cx="2059200" cy="205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9093" y="4061442"/>
            <a:ext cx="152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130566" y="3089490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85741" y="4061442"/>
            <a:ext cx="1989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list brands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4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0360" y="4042325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844" y="4042325"/>
            <a:ext cx="155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brand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80389" y="3337953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858844" y="2575184"/>
            <a:ext cx="1758185" cy="1467141"/>
            <a:chOff x="6621517" y="2585832"/>
            <a:chExt cx="1923393" cy="1592978"/>
          </a:xfrm>
        </p:grpSpPr>
        <p:sp>
          <p:nvSpPr>
            <p:cNvPr id="8" name="Rectangle 7"/>
            <p:cNvSpPr/>
            <p:nvPr/>
          </p:nvSpPr>
          <p:spPr>
            <a:xfrm>
              <a:off x="6621517" y="2711669"/>
              <a:ext cx="1923393" cy="12454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724" y="2585832"/>
              <a:ext cx="1592978" cy="1592978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4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97" y="2691081"/>
            <a:ext cx="1153090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097066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user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69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plans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41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236766" y="2733663"/>
            <a:ext cx="1385788" cy="1153090"/>
            <a:chOff x="7179860" y="2531353"/>
            <a:chExt cx="1518364" cy="1472546"/>
          </a:xfrm>
        </p:grpSpPr>
        <p:sp>
          <p:nvSpPr>
            <p:cNvPr id="3" name="Rectangle 2"/>
            <p:cNvSpPr/>
            <p:nvPr/>
          </p:nvSpPr>
          <p:spPr>
            <a:xfrm>
              <a:off x="7179860" y="2531353"/>
              <a:ext cx="1518364" cy="147254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497" y="2691081"/>
              <a:ext cx="1153090" cy="115309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978213" y="4119184"/>
            <a:ext cx="190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programs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71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skills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16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0" y="2706598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6951" y="4123568"/>
            <a:ext cx="1243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report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32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658072" cy="707886"/>
            <a:chOff x="1828800" y="1926678"/>
            <a:chExt cx="3658072" cy="7078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298992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Introduction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361791" cy="707886"/>
            <a:chOff x="1828800" y="1926678"/>
            <a:chExt cx="4361791" cy="7078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69364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Implementation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3904935" cy="707886"/>
            <a:chOff x="1828800" y="1926678"/>
            <a:chExt cx="3904935" cy="7078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23678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Demostration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435803" cy="707886"/>
            <a:chOff x="1828800" y="1926678"/>
            <a:chExt cx="5435803" cy="70788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47676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038" y="2733663"/>
            <a:ext cx="1731367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7802" y="4142275"/>
            <a:ext cx="2041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participant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1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1830" y="4149872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8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5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Enroll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4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lecture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85" y="2614590"/>
            <a:ext cx="1411669" cy="14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0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1043" y="4042325"/>
            <a:ext cx="1043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 quiz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F:\study\SWP\TraisyDocument\Reports\Icon\qui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043" y="2864974"/>
            <a:ext cx="979197" cy="9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69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" y="0"/>
            <a:ext cx="9122484" cy="1086522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4"/>
          <a:stretch/>
        </p:blipFill>
        <p:spPr>
          <a:xfrm>
            <a:off x="560960" y="1086522"/>
            <a:ext cx="9465167" cy="5082718"/>
          </a:xfrm>
        </p:spPr>
      </p:pic>
    </p:spTree>
    <p:extLst>
      <p:ext uri="{BB962C8B-B14F-4D97-AF65-F5344CB8AC3E}">
        <p14:creationId xmlns:p14="http://schemas.microsoft.com/office/powerpoint/2010/main" val="894340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308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444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898786" y="5163069"/>
            <a:ext cx="1798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488591" y="160318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manage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30073" y="280051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244" y="1638222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07933" y="2646703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589" y="4040428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929310" y="3063012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324693" y="4145087"/>
            <a:ext cx="383112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Change plan image overview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93" y="3972123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stCxn id="25" idx="2"/>
          </p:cNvCxnSpPr>
          <p:nvPr/>
        </p:nvCxnSpPr>
        <p:spPr>
          <a:xfrm>
            <a:off x="8798232" y="3016035"/>
            <a:ext cx="0" cy="9344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427777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" t="19963" r="58824" b="43808"/>
          <a:stretch/>
        </p:blipFill>
        <p:spPr>
          <a:xfrm>
            <a:off x="4335517" y="346842"/>
            <a:ext cx="6432331" cy="52312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6AD4D062-2621-9A40-BDD2-C90C74A8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685850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xmlns="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xmlns="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807921" y="1606181"/>
            <a:ext cx="343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Choose specific plan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96997" y="2818583"/>
            <a:ext cx="22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270546" y="1621275"/>
            <a:ext cx="256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create program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453" y="1633799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898786" y="264729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program popup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200657" y="3080988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3" y="3850012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stCxn id="25" idx="2"/>
          </p:cNvCxnSpPr>
          <p:nvPr/>
        </p:nvCxnSpPr>
        <p:spPr>
          <a:xfrm>
            <a:off x="9029865" y="3016631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88316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25" grpId="0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6AD4D062-2621-9A40-BDD2-C90C74A8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099" y="1254106"/>
            <a:ext cx="7985827" cy="38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68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ADD learner participant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94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488591" y="1603186"/>
            <a:ext cx="343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Choose specific plan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40879" y="2813422"/>
            <a:ext cx="1933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564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add learner to plan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453" y="1633799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101850" y="2650741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 list popup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02804" y="3182754"/>
            <a:ext cx="215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learner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328" y="4232042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stCxn id="25" idx="2"/>
            <a:endCxn id="2" idx="0"/>
          </p:cNvCxnSpPr>
          <p:nvPr/>
        </p:nvCxnSpPr>
        <p:spPr>
          <a:xfrm flipH="1">
            <a:off x="9040568" y="3020073"/>
            <a:ext cx="1" cy="1211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88092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25" grpId="0"/>
      <p:bldP spid="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6AD4D062-2621-9A40-BDD2-C90C74A8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" y="1587501"/>
            <a:ext cx="10896213" cy="32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92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VIEW LEARNER ACTIVITIES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88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488591" y="1603186"/>
            <a:ext cx="343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manage report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1832" y="2572359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40879" y="2813422"/>
            <a:ext cx="155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report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564710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specific 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02804" y="3395843"/>
            <a:ext cx="215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learner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64" y="4394723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endCxn id="2" idx="0"/>
          </p:cNvCxnSpPr>
          <p:nvPr/>
        </p:nvCxnSpPr>
        <p:spPr>
          <a:xfrm>
            <a:off x="9102804" y="3182754"/>
            <a:ext cx="0" cy="1211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757" y="1640595"/>
            <a:ext cx="1089286" cy="10892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25212" y="2773353"/>
            <a:ext cx="17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report page</a:t>
            </a:r>
          </a:p>
        </p:txBody>
      </p:sp>
    </p:spTree>
    <p:extLst>
      <p:ext uri="{BB962C8B-B14F-4D97-AF65-F5344CB8AC3E}">
        <p14:creationId xmlns:p14="http://schemas.microsoft.com/office/powerpoint/2010/main" val="66601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31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6AD4D062-2621-9A40-BDD2-C90C74A8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25" y="314325"/>
            <a:ext cx="9145588" cy="581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8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38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0" y="2209109"/>
            <a:ext cx="6028616" cy="22201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380171" y="1390702"/>
            <a:ext cx="3411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 </a:t>
            </a:r>
            <a:r>
              <a:rPr lang="en-US" sz="36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380171" y="2037033"/>
            <a:ext cx="4893013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meeting and courses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Trainers have to train repeatedly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Students cannot 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632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812993" y="2597562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1823914"/>
            <a:ext cx="1021786" cy="1021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11215" y="2633807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70002" y="2486817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2662528" y="1823914"/>
            <a:ext cx="195547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370340" y="2609167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Browser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991" y="1866503"/>
            <a:ext cx="1012371" cy="101237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601494" y="2436162"/>
            <a:ext cx="22114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767133" y="1785979"/>
            <a:ext cx="315009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Create course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084" y="1839083"/>
            <a:ext cx="1194158" cy="11941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976298" y="3653260"/>
            <a:ext cx="2201965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 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Fill </a:t>
            </a:r>
            <a:r>
              <a:rPr lang="en-US" sz="2000" b="1" smtClean="0">
                <a:latin typeface="Calibri" panose="020F0502020204030204" pitchFamily="34" charset="0"/>
                <a:cs typeface="Calibri" panose="020F0502020204030204" pitchFamily="34" charset="0"/>
              </a:rPr>
              <a:t>information and click publish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43" y="3725225"/>
            <a:ext cx="1017419" cy="1017419"/>
          </a:xfrm>
          <a:prstGeom prst="rect">
            <a:avLst/>
          </a:prstGeom>
        </p:spPr>
      </p:pic>
      <p:cxnSp>
        <p:nvCxnSpPr>
          <p:cNvPr id="37" name="Elbow Connector 36"/>
          <p:cNvCxnSpPr>
            <a:cxnSpLocks/>
          </p:cNvCxnSpPr>
          <p:nvPr/>
        </p:nvCxnSpPr>
        <p:spPr>
          <a:xfrm rot="10800000" flipV="1">
            <a:off x="6601495" y="3255516"/>
            <a:ext cx="2951573" cy="1132786"/>
          </a:xfrm>
          <a:prstGeom prst="bentConnector3">
            <a:avLst>
              <a:gd name="adj1" fmla="val -29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EC4FF360-9997-5E47-BFF3-029CE9E68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47642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5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21EDFE00-DCC1-7747-BA32-2F0BA3828A71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6087" r="207" b="24783"/>
          <a:stretch/>
        </p:blipFill>
        <p:spPr>
          <a:xfrm>
            <a:off x="1371993" y="1388283"/>
            <a:ext cx="9077322" cy="39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9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995894" y="2526412"/>
            <a:ext cx="106989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12" y="1708411"/>
            <a:ext cx="1021786" cy="1021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73447" y="2517255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327754" y="2371314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2402750" y="1723580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my course list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435414" y="2523105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Browser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743" y="1751000"/>
            <a:ext cx="1012371" cy="1012371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6619204" y="2339960"/>
            <a:ext cx="210021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666159" y="1674981"/>
            <a:ext cx="2053255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Choose course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335" y="1723580"/>
            <a:ext cx="1194158" cy="11941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125753" y="3592977"/>
            <a:ext cx="144329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4. Create lecture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363" y="3577515"/>
            <a:ext cx="1432103" cy="1432103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stCxn id="31" idx="1"/>
          </p:cNvCxnSpPr>
          <p:nvPr/>
        </p:nvCxnSpPr>
        <p:spPr>
          <a:xfrm flipH="1">
            <a:off x="2761873" y="4293567"/>
            <a:ext cx="1957490" cy="109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cxnSpLocks/>
          </p:cNvCxnSpPr>
          <p:nvPr/>
        </p:nvCxnSpPr>
        <p:spPr>
          <a:xfrm rot="5400000">
            <a:off x="8657323" y="3474233"/>
            <a:ext cx="1021417" cy="617254"/>
          </a:xfrm>
          <a:prstGeom prst="bentConnector3">
            <a:avLst>
              <a:gd name="adj1" fmla="val 10009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2741206" y="3592977"/>
            <a:ext cx="2075556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5. Fill information and click publish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336" y="3689843"/>
            <a:ext cx="1191888" cy="119188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638476" y="4656539"/>
            <a:ext cx="981608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588113" y="3387212"/>
            <a:ext cx="315009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Choose section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6151466" y="4304510"/>
            <a:ext cx="1247690" cy="10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93" y="3753435"/>
            <a:ext cx="1017419" cy="101741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886194" y="4668698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xmlns="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65651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29" grpId="0"/>
      <p:bldP spid="51" grpId="0"/>
      <p:bldP spid="60" grpId="0"/>
      <p:bldP spid="61" grpId="0"/>
      <p:bldP spid="7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" r="35547" b="48704"/>
          <a:stretch/>
        </p:blipFill>
        <p:spPr>
          <a:xfrm>
            <a:off x="2602692" y="596767"/>
            <a:ext cx="8773833" cy="516208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2318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668130" y="2427292"/>
            <a:ext cx="1191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83" y="1660285"/>
            <a:ext cx="1021786" cy="1021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84484" y="2473201"/>
            <a:ext cx="1027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998740" y="2323189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2107217" y="1626855"/>
            <a:ext cx="343570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my course list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5225649" y="2473201"/>
            <a:ext cx="112136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Browser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14" y="1702874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562873" y="1636204"/>
            <a:ext cx="210994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Choose course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231" y="1675454"/>
            <a:ext cx="1194158" cy="11941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115976" y="3578959"/>
            <a:ext cx="144329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Create quiz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4408772" y="4239970"/>
            <a:ext cx="13345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662" y="3686730"/>
            <a:ext cx="1191888" cy="119188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844733" y="4507132"/>
            <a:ext cx="1311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400344" y="2999741"/>
            <a:ext cx="2288138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Choose section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7185785" y="4271730"/>
            <a:ext cx="1247690" cy="10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174626" y="4513731"/>
            <a:ext cx="1058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Quiz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F:\study\SWP\TraisyDocument\Reports\Icon\quiz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933" y="3852077"/>
            <a:ext cx="861194" cy="8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/>
          <p:cNvCxnSpPr/>
          <p:nvPr/>
        </p:nvCxnSpPr>
        <p:spPr>
          <a:xfrm flipV="1">
            <a:off x="6502530" y="2323190"/>
            <a:ext cx="210994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424131" y="3501814"/>
            <a:ext cx="138489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5. Create question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9" name="Picture 5" descr="F:\study\SWP\TraisyDocument\Reports\Icon\questi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576" y="3779514"/>
            <a:ext cx="1088160" cy="10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:\study\SWP\TraisyDocument\Reports\Icon\answe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9" y="3779514"/>
            <a:ext cx="1092316" cy="109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1841196" y="3578959"/>
            <a:ext cx="138489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6. Create answer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1810559" y="4277202"/>
            <a:ext cx="13345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3168037" y="4638370"/>
            <a:ext cx="1262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Question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58408" y="4556819"/>
            <a:ext cx="10581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Answer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xmlns="" id="{3555E126-5660-7942-9FAB-BAFA53B30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567FBF74-CF1F-5842-B0CB-37341A3D3EE0}"/>
              </a:ext>
            </a:extLst>
          </p:cNvPr>
          <p:cNvCxnSpPr>
            <a:cxnSpLocks/>
          </p:cNvCxnSpPr>
          <p:nvPr/>
        </p:nvCxnSpPr>
        <p:spPr>
          <a:xfrm>
            <a:off x="9285606" y="3038991"/>
            <a:ext cx="0" cy="8130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15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29" grpId="0"/>
      <p:bldP spid="60" grpId="0"/>
      <p:bldP spid="61" grpId="0"/>
      <p:bldP spid="70" grpId="0"/>
      <p:bldP spid="46" grpId="0"/>
      <p:bldP spid="49" grpId="0"/>
      <p:bldP spid="54" grpId="0"/>
      <p:bldP spid="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Hung\Downloads\Blank ER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8" t="3039" r="17198" b="53236"/>
          <a:stretch/>
        </p:blipFill>
        <p:spPr bwMode="auto">
          <a:xfrm>
            <a:off x="2285265" y="1254106"/>
            <a:ext cx="9099560" cy="407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C6A0DF2B-8411-2C48-B40C-ADA95FCF2622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65437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LEARN 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75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103228" y="2918911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1" y="2093422"/>
            <a:ext cx="1021786" cy="1021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30466" y="2906500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Learner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89253" y="2756325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2439296" y="2093422"/>
            <a:ext cx="343570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Open course page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591112" y="2908775"/>
            <a:ext cx="281211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Course information page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242" y="2136011"/>
            <a:ext cx="1012371" cy="101237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731830" y="2756325"/>
            <a:ext cx="22114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6807356" y="2095136"/>
            <a:ext cx="183186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Learn lecture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404062" y="3967583"/>
            <a:ext cx="2201965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 Click finish learning lecture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565" y="4063961"/>
            <a:ext cx="1017419" cy="1017419"/>
          </a:xfrm>
          <a:prstGeom prst="rect">
            <a:avLst/>
          </a:prstGeom>
        </p:spPr>
      </p:pic>
      <p:cxnSp>
        <p:nvCxnSpPr>
          <p:cNvPr id="37" name="Elbow Connector 36"/>
          <p:cNvCxnSpPr/>
          <p:nvPr/>
        </p:nvCxnSpPr>
        <p:spPr>
          <a:xfrm flipH="1">
            <a:off x="8074617" y="2705670"/>
            <a:ext cx="2194560" cy="1974818"/>
          </a:xfrm>
          <a:prstGeom prst="bentConnector3">
            <a:avLst>
              <a:gd name="adj1" fmla="val -1094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916" y="2037255"/>
            <a:ext cx="1174674" cy="117467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xmlns="" id="{568D8AE8-1893-174D-980C-E26B1F2A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66340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5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2022197"/>
            <a:ext cx="5800730" cy="269124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4765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Send employees outside</a:t>
            </a:r>
            <a:endParaRPr lang="en-US" sz="4000" b="1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Lower employees’ trust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Expensive solution 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272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Hung\Downloads\Blank ERD (1).png"/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1" b="55146"/>
          <a:stretch/>
        </p:blipFill>
        <p:spPr bwMode="auto">
          <a:xfrm>
            <a:off x="2689898" y="1520792"/>
            <a:ext cx="8634492" cy="340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D5646988-25A3-5543-A797-ACD861A601F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499726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91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9264064" y="2755146"/>
            <a:ext cx="1177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Quiz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46" y="1920168"/>
            <a:ext cx="1021786" cy="1021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31749" y="2748534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Learner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08088" y="2583071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2458131" y="1911281"/>
            <a:ext cx="343570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Open course page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4523702" y="2715627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Course information page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077" y="1962757"/>
            <a:ext cx="1012371" cy="101237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755644" y="2583071"/>
            <a:ext cx="22114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7028807" y="1944097"/>
            <a:ext cx="2161925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Take a quiz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4A2D501-445D-4513-B2F8-CE18F19023C3}"/>
              </a:ext>
            </a:extLst>
          </p:cNvPr>
          <p:cNvSpPr txBox="1"/>
          <p:nvPr/>
        </p:nvSpPr>
        <p:spPr>
          <a:xfrm>
            <a:off x="8109769" y="3855364"/>
            <a:ext cx="2638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 Show result of quiz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48" y="3890707"/>
            <a:ext cx="1017419" cy="1017419"/>
          </a:xfrm>
          <a:prstGeom prst="rect">
            <a:avLst/>
          </a:prstGeom>
        </p:spPr>
      </p:pic>
      <p:cxnSp>
        <p:nvCxnSpPr>
          <p:cNvPr id="37" name="Elbow Connector 36"/>
          <p:cNvCxnSpPr/>
          <p:nvPr/>
        </p:nvCxnSpPr>
        <p:spPr>
          <a:xfrm rot="10800000" flipV="1">
            <a:off x="7861394" y="2532416"/>
            <a:ext cx="2426618" cy="1974818"/>
          </a:xfrm>
          <a:prstGeom prst="bentConnector3">
            <a:avLst>
              <a:gd name="adj1" fmla="val -2484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F:\study\SWP\TraisyDocument\Reports\Icon\quiz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435" y="1962757"/>
            <a:ext cx="979197" cy="9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D0B0149D-A535-2C4A-B61C-70FB4AE3A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80729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5" grpId="0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ung\Downloads\Blank ERD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72"/>
          <a:stretch/>
        </p:blipFill>
        <p:spPr bwMode="auto">
          <a:xfrm>
            <a:off x="899911" y="1419093"/>
            <a:ext cx="10434638" cy="386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5451FF5A-94AB-EA4D-BC1C-785EF3CD031B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0868521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3303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4508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8F0FB66-9AE7-BD4C-88DB-68440C1649FD}"/>
              </a:ext>
            </a:extLst>
          </p:cNvPr>
          <p:cNvSpPr/>
          <p:nvPr/>
        </p:nvSpPr>
        <p:spPr>
          <a:xfrm>
            <a:off x="3831774" y="1634733"/>
            <a:ext cx="7506786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2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  <a:p>
            <a:pPr marL="45720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Limited learning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293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194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Expanse learning resource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2424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41099489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69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94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1736366"/>
            <a:ext cx="5800730" cy="326291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3506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Buy course online</a:t>
            </a:r>
            <a:endParaRPr lang="en-US" sz="4000" b="1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content of course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learners’ process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6839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 smtClean="0"/>
              <a:t>Define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440168D5-2D15-514C-9B04-8D0738937CC8}"/>
                  </a:ext>
                </a:extLst>
              </p:cNvPr>
              <p:cNvSpPr txBox="1"/>
              <p:nvPr/>
            </p:nvSpPr>
            <p:spPr>
              <a:xfrm>
                <a:off x="209145" y="1974196"/>
                <a:ext cx="7662131" cy="2600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Each course has its own title and URL</a:t>
                </a: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Course’s URL has to be related to it’s title</a:t>
                </a:r>
              </a:p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Course’s URL has to be unique</a:t>
                </a: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→</m:t>
                    </m:r>
                  </m:oMath>
                </a14:m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Courses URL will be duplicated for courses that have the same title</a:t>
                </a: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5" y="1974196"/>
                <a:ext cx="7662131" cy="2600712"/>
              </a:xfrm>
              <a:prstGeom prst="rect">
                <a:avLst/>
              </a:prstGeom>
              <a:blipFill>
                <a:blip r:embed="rId2"/>
                <a:stretch>
                  <a:fillRect l="-1193" t="-1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725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 err="1" smtClean="0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440168D5-2D15-514C-9B04-8D0738937CC8}"/>
                  </a:ext>
                </a:extLst>
              </p:cNvPr>
              <p:cNvSpPr txBox="1"/>
              <p:nvPr/>
            </p:nvSpPr>
            <p:spPr>
              <a:xfrm>
                <a:off x="209145" y="1516996"/>
                <a:ext cx="7662131" cy="4206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Lowercase 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all the course’s 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title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Transfer 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course title into non-Unicode 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characters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Replace 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special characters 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with 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hyphen 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(-)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URL will be appended with a number 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behind if duplicated </a:t>
                </a: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URL structure will be as 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bellow:</a:t>
                </a:r>
              </a:p>
              <a:p>
                <a:pPr lvl="0"/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•	</a:t>
                </a:r>
                <a:r>
                  <a:rPr lang="en-US" sz="24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hoc html: 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-hoc-html (if course title is not duplicated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  <a:p>
                <a:pPr lvl="0"/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•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 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hoc html 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 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khoa-hoc-html-1 (if course title is duplicated)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5" y="1516996"/>
                <a:ext cx="7662131" cy="4206280"/>
              </a:xfrm>
              <a:prstGeom prst="rect">
                <a:avLst/>
              </a:prstGeom>
              <a:blipFill>
                <a:blip r:embed="rId2"/>
                <a:stretch>
                  <a:fillRect l="-1193" t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09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0" y="1924984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4240580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0168D5-2D15-514C-9B04-8D0738937CC8}"/>
              </a:ext>
            </a:extLst>
          </p:cNvPr>
          <p:cNvSpPr txBox="1"/>
          <p:nvPr/>
        </p:nvSpPr>
        <p:spPr>
          <a:xfrm>
            <a:off x="209145" y="1974196"/>
            <a:ext cx="7662131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32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610022"/>
            <a:ext cx="6593799" cy="33988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27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overview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xmlns="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architecture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xmlns="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3398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808</TotalTime>
  <Words>799</Words>
  <Application>Microsoft Office PowerPoint</Application>
  <PresentationFormat>Custom</PresentationFormat>
  <Paragraphs>261</Paragraphs>
  <Slides>61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Main Event</vt:lpstr>
      <vt:lpstr>CORPORATE TRAINING SYSTEM</vt:lpstr>
      <vt:lpstr>OUTLINE</vt:lpstr>
      <vt:lpstr>INTRODUCTION</vt:lpstr>
      <vt:lpstr>Current situation</vt:lpstr>
      <vt:lpstr>Current situation</vt:lpstr>
      <vt:lpstr>Current situation</vt:lpstr>
      <vt:lpstr>Current situation</vt:lpstr>
      <vt:lpstr>SOLUTIONS</vt:lpstr>
      <vt:lpstr>IMPLEMENTATION</vt:lpstr>
      <vt:lpstr>SYSTEM OVERVIEW</vt:lpstr>
      <vt:lpstr>PowerPoint Presentation</vt:lpstr>
      <vt:lpstr>FEATURES</vt:lpstr>
      <vt:lpstr>SYSTEM ADMIN</vt:lpstr>
      <vt:lpstr>ADmin</vt:lpstr>
      <vt:lpstr>Manager</vt:lpstr>
      <vt:lpstr>Manager</vt:lpstr>
      <vt:lpstr>Manager</vt:lpstr>
      <vt:lpstr>Manager</vt:lpstr>
      <vt:lpstr>Manager</vt:lpstr>
      <vt:lpstr>Manager</vt:lpstr>
      <vt:lpstr>author</vt:lpstr>
      <vt:lpstr>learner</vt:lpstr>
      <vt:lpstr>learner</vt:lpstr>
      <vt:lpstr>learner</vt:lpstr>
      <vt:lpstr>SYSTEM ARCHITECTURE</vt:lpstr>
      <vt:lpstr>DEMONSTRATION</vt:lpstr>
      <vt:lpstr>DEMO MANAGER: CREATE plan</vt:lpstr>
      <vt:lpstr>PROCESS</vt:lpstr>
      <vt:lpstr>ENTITIes</vt:lpstr>
      <vt:lpstr>DEMO MANAGER: CREATE PROGRAM</vt:lpstr>
      <vt:lpstr>PROCESS</vt:lpstr>
      <vt:lpstr>ENTITIes</vt:lpstr>
      <vt:lpstr>DEMO MANAGER: ADD learner participant</vt:lpstr>
      <vt:lpstr>PROCESS</vt:lpstr>
      <vt:lpstr>ENTITIes</vt:lpstr>
      <vt:lpstr>DEMO MANAGER: VIEW LEARNER ACTIVITIES  in plan</vt:lpstr>
      <vt:lpstr>PROCESS</vt:lpstr>
      <vt:lpstr>ENTITIes</vt:lpstr>
      <vt:lpstr>DEMO author: CREATE COURSE</vt:lpstr>
      <vt:lpstr>PROCESS</vt:lpstr>
      <vt:lpstr>PowerPoint Presentation</vt:lpstr>
      <vt:lpstr>DEMO author: CREATE LECTURE</vt:lpstr>
      <vt:lpstr>PROCESS</vt:lpstr>
      <vt:lpstr>PowerPoint Presentation</vt:lpstr>
      <vt:lpstr>DEMO author: CREATE quiz</vt:lpstr>
      <vt:lpstr>PROCESS</vt:lpstr>
      <vt:lpstr>PowerPoint Presentation</vt:lpstr>
      <vt:lpstr>DEMO LEARNER: LEARN LECTURE</vt:lpstr>
      <vt:lpstr>PROCESS</vt:lpstr>
      <vt:lpstr>PowerPoint Presentation</vt:lpstr>
      <vt:lpstr>DEMO LEARNER: TAKE QUIZ</vt:lpstr>
      <vt:lpstr>PROCESS</vt:lpstr>
      <vt:lpstr>PowerPoint Presentation</vt:lpstr>
      <vt:lpstr>VALUES</vt:lpstr>
      <vt:lpstr>CHALLENGES</vt:lpstr>
      <vt:lpstr>FUTURE PLANS</vt:lpstr>
      <vt:lpstr>THANK YOU FOR LISTENING</vt:lpstr>
      <vt:lpstr>PowerPoint Presentation</vt:lpstr>
      <vt:lpstr>Algorithm</vt:lpstr>
      <vt:lpstr>Define problem</vt:lpstr>
      <vt:lpstr>SOlution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Microsoft</cp:lastModifiedBy>
  <cp:revision>66</cp:revision>
  <dcterms:created xsi:type="dcterms:W3CDTF">2018-04-18T03:06:46Z</dcterms:created>
  <dcterms:modified xsi:type="dcterms:W3CDTF">2018-04-23T15:16:13Z</dcterms:modified>
</cp:coreProperties>
</file>